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7" r:id="rId9"/>
    <p:sldId id="271" r:id="rId10"/>
    <p:sldId id="264" r:id="rId11"/>
    <p:sldId id="258" r:id="rId12"/>
    <p:sldId id="273" r:id="rId13"/>
    <p:sldId id="259" r:id="rId14"/>
    <p:sldId id="272" r:id="rId15"/>
    <p:sldId id="260" r:id="rId16"/>
    <p:sldId id="261" r:id="rId17"/>
    <p:sldId id="262" r:id="rId18"/>
    <p:sldId id="263" r:id="rId19"/>
    <p:sldId id="265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66" d="100"/>
          <a:sy n="66" d="100"/>
        </p:scale>
        <p:origin x="-232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CBC1-7B38-A445-97EE-F6A126EC931F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B708-F308-DE44-8ACE-C409F422C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CBC1-7B38-A445-97EE-F6A126EC931F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B708-F308-DE44-8ACE-C409F422C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CBC1-7B38-A445-97EE-F6A126EC931F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B708-F308-DE44-8ACE-C409F422C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CBC1-7B38-A445-97EE-F6A126EC931F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B708-F308-DE44-8ACE-C409F422C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CBC1-7B38-A445-97EE-F6A126EC931F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B708-F308-DE44-8ACE-C409F422C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CBC1-7B38-A445-97EE-F6A126EC931F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B708-F308-DE44-8ACE-C409F422C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CBC1-7B38-A445-97EE-F6A126EC931F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B708-F308-DE44-8ACE-C409F422C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CBC1-7B38-A445-97EE-F6A126EC931F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B708-F308-DE44-8ACE-C409F422C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CBC1-7B38-A445-97EE-F6A126EC931F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B708-F308-DE44-8ACE-C409F422C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CBC1-7B38-A445-97EE-F6A126EC931F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B708-F308-DE44-8ACE-C409F422C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CBC1-7B38-A445-97EE-F6A126EC931F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B708-F308-DE44-8ACE-C409F422C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1CBC1-7B38-A445-97EE-F6A126EC931F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2B708-F308-DE44-8ACE-C409F422C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rethinkphil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dirty="0" smtClean="0"/>
              <a:t>Rotary 6560 Visioning Session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205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more information, contact:</a:t>
            </a:r>
          </a:p>
          <a:p>
            <a:r>
              <a:rPr lang="en-US" dirty="0" smtClean="0"/>
              <a:t>Phil Anderson</a:t>
            </a:r>
          </a:p>
          <a:p>
            <a:r>
              <a:rPr lang="en-US" dirty="0" smtClean="0"/>
              <a:t>Strategic Planning Chair</a:t>
            </a:r>
          </a:p>
          <a:p>
            <a:r>
              <a:rPr lang="en-US" dirty="0" smtClean="0">
                <a:hlinkClick r:id="rId2"/>
              </a:rPr>
              <a:t>rethinkphil@gmail.com</a:t>
            </a:r>
            <a:r>
              <a:rPr lang="en-US" dirty="0" smtClean="0"/>
              <a:t>  317.294.2775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22860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October 1, 2016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76200"/>
            <a:ext cx="8686800" cy="586026"/>
          </a:xfrm>
        </p:spPr>
        <p:txBody>
          <a:bodyPr>
            <a:noAutofit/>
          </a:bodyPr>
          <a:lstStyle/>
          <a:p>
            <a:pPr algn="l"/>
            <a:r>
              <a:rPr lang="en-US" sz="3200" i="1" dirty="0" smtClean="0">
                <a:solidFill>
                  <a:srgbClr val="3366FF"/>
                </a:solidFill>
              </a:rPr>
              <a:t>Blue denotes the areas where we have gaps</a:t>
            </a:r>
            <a:endParaRPr lang="en-US" sz="3200" i="1" dirty="0">
              <a:solidFill>
                <a:srgbClr val="3366FF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905000" y="1524000"/>
            <a:ext cx="5638800" cy="5029200"/>
          </a:xfrm>
          <a:prstGeom prst="ellipse">
            <a:avLst/>
          </a:prstGeom>
          <a:noFill/>
          <a:ln w="184150" cap="flat" cmpd="sng" algn="ctr">
            <a:solidFill>
              <a:srgbClr val="C70F0C">
                <a:alpha val="31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962400" y="586026"/>
            <a:ext cx="3048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IDEAS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Engaging Ideas to meet needs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3143072"/>
            <a:ext cx="4495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Century Schoolbook"/>
                <a:cs typeface="Century Schoolbook"/>
              </a:rPr>
              <a:t>COMMUNITY SERVICE</a:t>
            </a:r>
          </a:p>
          <a:p>
            <a:pPr algn="ctr"/>
            <a:r>
              <a:rPr lang="en-US" sz="2400" i="1" dirty="0" smtClean="0">
                <a:latin typeface="Century Schoolbook"/>
                <a:cs typeface="Century Schoolbook"/>
              </a:rPr>
              <a:t>FRIENDSHIP</a:t>
            </a:r>
          </a:p>
          <a:p>
            <a:pPr algn="ctr"/>
            <a:r>
              <a:rPr lang="en-US" sz="2400" i="1" dirty="0" smtClean="0">
                <a:latin typeface="Century Schoolbook"/>
                <a:cs typeface="Century Schoolbook"/>
              </a:rPr>
              <a:t>LEADERSHIP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86600" y="1981200"/>
            <a:ext cx="1905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/>
              <a:t>FUNDING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Internal</a:t>
            </a:r>
          </a:p>
          <a:p>
            <a:pPr algn="ctr"/>
            <a:r>
              <a:rPr lang="en-US" dirty="0" smtClean="0">
                <a:solidFill>
                  <a:srgbClr val="3366FF"/>
                </a:solidFill>
              </a:rPr>
              <a:t>External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8400" y="4038600"/>
            <a:ext cx="2743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/>
              <a:t>MEMBER ENGAGEMENT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Commitment</a:t>
            </a:r>
          </a:p>
          <a:p>
            <a:pPr algn="ctr"/>
            <a:r>
              <a:rPr lang="en-US" dirty="0" smtClean="0">
                <a:solidFill>
                  <a:srgbClr val="3366FF"/>
                </a:solidFill>
              </a:rPr>
              <a:t>Expanded Networks</a:t>
            </a:r>
          </a:p>
          <a:p>
            <a:pPr algn="ctr"/>
            <a:r>
              <a:rPr lang="en-US" dirty="0" smtClean="0">
                <a:solidFill>
                  <a:srgbClr val="3366FF"/>
                </a:solidFill>
              </a:rPr>
              <a:t>Retention</a:t>
            </a: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4876800"/>
            <a:ext cx="28575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</a:rPr>
              <a:t>EXTERNAL </a:t>
            </a:r>
          </a:p>
          <a:p>
            <a:r>
              <a:rPr lang="en-US" sz="3200" dirty="0" smtClean="0">
                <a:solidFill>
                  <a:srgbClr val="3366FF"/>
                </a:solidFill>
              </a:rPr>
              <a:t>VOLUNTEERS</a:t>
            </a:r>
            <a:endParaRPr lang="en-US" dirty="0" smtClean="0">
              <a:solidFill>
                <a:srgbClr val="3366FF"/>
              </a:solidFill>
            </a:endParaRPr>
          </a:p>
          <a:p>
            <a:pPr algn="ctr"/>
            <a:r>
              <a:rPr lang="en-US" dirty="0" smtClean="0">
                <a:solidFill>
                  <a:srgbClr val="3366FF"/>
                </a:solidFill>
              </a:rPr>
              <a:t>Projects</a:t>
            </a:r>
          </a:p>
          <a:p>
            <a:pPr algn="ctr"/>
            <a:r>
              <a:rPr lang="en-US" dirty="0" smtClean="0">
                <a:solidFill>
                  <a:srgbClr val="3366FF"/>
                </a:solidFill>
              </a:rPr>
              <a:t>Collaboration/Coordination</a:t>
            </a:r>
          </a:p>
          <a:p>
            <a:pPr algn="ctr"/>
            <a:r>
              <a:rPr lang="en-US" dirty="0" smtClean="0">
                <a:solidFill>
                  <a:srgbClr val="3366FF"/>
                </a:solidFill>
              </a:rPr>
              <a:t>Recruiting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500" y="3077289"/>
            <a:ext cx="24003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</a:rPr>
              <a:t>AWARENESS</a:t>
            </a:r>
            <a:endParaRPr lang="en-US" dirty="0" smtClean="0">
              <a:solidFill>
                <a:srgbClr val="3366FF"/>
              </a:solidFill>
            </a:endParaRPr>
          </a:p>
          <a:p>
            <a:pPr algn="ctr"/>
            <a:r>
              <a:rPr lang="en-US" dirty="0" smtClean="0">
                <a:solidFill>
                  <a:srgbClr val="3366FF"/>
                </a:solidFill>
              </a:rPr>
              <a:t>Targeted Speakers</a:t>
            </a:r>
          </a:p>
          <a:p>
            <a:pPr algn="ctr"/>
            <a:r>
              <a:rPr lang="en-US" dirty="0" smtClean="0"/>
              <a:t>Communications</a:t>
            </a:r>
            <a:r>
              <a:rPr lang="en-US" dirty="0" smtClean="0">
                <a:solidFill>
                  <a:srgbClr val="3366FF"/>
                </a:solidFill>
              </a:rPr>
              <a:t>/ Social Media</a:t>
            </a:r>
          </a:p>
          <a:p>
            <a:pPr algn="ctr"/>
            <a:r>
              <a:rPr lang="en-US" dirty="0" smtClean="0"/>
              <a:t>Public Relations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6700" y="1295400"/>
            <a:ext cx="28575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</a:rPr>
              <a:t>COMMUNITY</a:t>
            </a:r>
          </a:p>
          <a:p>
            <a:r>
              <a:rPr lang="en-US" sz="3200" dirty="0" smtClean="0">
                <a:solidFill>
                  <a:srgbClr val="3366FF"/>
                </a:solidFill>
              </a:rPr>
              <a:t>RELATIONS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rgbClr val="3366FF"/>
                </a:solidFill>
              </a:rPr>
              <a:t>Local </a:t>
            </a:r>
          </a:p>
          <a:p>
            <a:pPr algn="ctr"/>
            <a:r>
              <a:rPr lang="en-US" dirty="0" smtClean="0">
                <a:solidFill>
                  <a:srgbClr val="3366FF"/>
                </a:solidFill>
              </a:rPr>
              <a:t>Intentional</a:t>
            </a:r>
            <a:endParaRPr lang="en-US" dirty="0">
              <a:solidFill>
                <a:srgbClr val="3366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Membership Strata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Retirees and late career professionals </a:t>
            </a:r>
            <a:r>
              <a:rPr lang="en-US" sz="2800" i="1" dirty="0" smtClean="0"/>
              <a:t>(easiest to reach, least sustainable)</a:t>
            </a:r>
            <a:endParaRPr lang="en-US" i="1" dirty="0" smtClean="0"/>
          </a:p>
          <a:p>
            <a:r>
              <a:rPr lang="en-US" dirty="0" smtClean="0"/>
              <a:t>Mid-Career Professionals </a:t>
            </a:r>
            <a:r>
              <a:rPr lang="en-US" sz="2800" i="1" dirty="0" smtClean="0"/>
              <a:t>(different priorities)</a:t>
            </a:r>
            <a:endParaRPr lang="en-US" i="1" dirty="0" smtClean="0"/>
          </a:p>
          <a:p>
            <a:r>
              <a:rPr lang="en-US" dirty="0" smtClean="0"/>
              <a:t>Young professionals </a:t>
            </a:r>
            <a:r>
              <a:rPr lang="en-US" sz="2800" i="1" dirty="0" smtClean="0"/>
              <a:t>(hard to reach, engage differently)</a:t>
            </a:r>
            <a:endParaRPr lang="en-US" i="1" dirty="0" smtClean="0"/>
          </a:p>
          <a:p>
            <a:r>
              <a:rPr lang="en-US" dirty="0" smtClean="0"/>
              <a:t>Newer professions </a:t>
            </a:r>
            <a:r>
              <a:rPr lang="en-US" sz="2800" i="1" dirty="0" smtClean="0"/>
              <a:t>(hardest to reach, not on our radar, organize and connect differently)</a:t>
            </a:r>
            <a:endParaRPr lang="en-US" i="1" dirty="0" smtClean="0"/>
          </a:p>
          <a:p>
            <a:r>
              <a:rPr lang="en-US" dirty="0" smtClean="0"/>
              <a:t>Females </a:t>
            </a:r>
            <a:r>
              <a:rPr lang="en-US" sz="2800" i="1" dirty="0" smtClean="0"/>
              <a:t>(they are over half the population, skip the male habits)</a:t>
            </a:r>
            <a:endParaRPr lang="en-US" i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we intentional in seeking them out? </a:t>
            </a:r>
          </a:p>
          <a:p>
            <a:r>
              <a:rPr lang="en-US" dirty="0" smtClean="0"/>
              <a:t>Can they find us if they decide to seek out us or community service groups?</a:t>
            </a:r>
          </a:p>
          <a:p>
            <a:r>
              <a:rPr lang="en-US" dirty="0" smtClean="0"/>
              <a:t>Do we know why members leave? Do we ask? (People leave jobs because of managers, not because of the organization)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8600" y="3642479"/>
            <a:ext cx="4572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/>
              <a:t>1960</a:t>
            </a:r>
          </a:p>
          <a:p>
            <a:r>
              <a:rPr lang="en-US" sz="5400" b="1" baseline="30000" dirty="0" smtClean="0">
                <a:solidFill>
                  <a:srgbClr val="008000"/>
                </a:solidFill>
              </a:rPr>
              <a:t>77</a:t>
            </a:r>
            <a:r>
              <a:rPr lang="en-US" sz="5400" b="1" baseline="30000" dirty="0">
                <a:solidFill>
                  <a:srgbClr val="008000"/>
                </a:solidFill>
              </a:rPr>
              <a:t>%</a:t>
            </a:r>
            <a:r>
              <a:rPr lang="en-US" sz="5400" b="1" baseline="30000" dirty="0"/>
              <a:t> of women and </a:t>
            </a:r>
            <a:r>
              <a:rPr lang="en-US" sz="5400" b="1" baseline="30000" dirty="0">
                <a:solidFill>
                  <a:srgbClr val="008000"/>
                </a:solidFill>
              </a:rPr>
              <a:t>65%</a:t>
            </a:r>
            <a:r>
              <a:rPr lang="en-US" sz="5400" b="1" baseline="30000" dirty="0"/>
              <a:t> of men had reached all five by </a:t>
            </a:r>
            <a:r>
              <a:rPr lang="en-US" sz="5400" b="1" baseline="30000" dirty="0" smtClean="0"/>
              <a:t>  age </a:t>
            </a:r>
            <a:r>
              <a:rPr lang="en-US" sz="5400" b="1" baseline="30000" dirty="0"/>
              <a:t>30</a:t>
            </a:r>
            <a:endParaRPr lang="en-US" sz="5400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4800600" y="3614678"/>
            <a:ext cx="4343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/>
              <a:t>2010</a:t>
            </a:r>
          </a:p>
          <a:p>
            <a:r>
              <a:rPr lang="en-US" sz="5400" b="1" baseline="30000" dirty="0" smtClean="0">
                <a:solidFill>
                  <a:srgbClr val="FF0000"/>
                </a:solidFill>
              </a:rPr>
              <a:t>13%</a:t>
            </a:r>
            <a:r>
              <a:rPr lang="en-US" sz="5400" b="1" baseline="30000" dirty="0" smtClean="0"/>
              <a:t> of women and </a:t>
            </a:r>
            <a:r>
              <a:rPr lang="en-US" sz="5400" b="1" baseline="30000" dirty="0" smtClean="0">
                <a:solidFill>
                  <a:srgbClr val="FF0000"/>
                </a:solidFill>
              </a:rPr>
              <a:t>10%</a:t>
            </a:r>
            <a:r>
              <a:rPr lang="en-US" sz="5400" b="1" baseline="30000" dirty="0" smtClean="0"/>
              <a:t> of men had reached all five by  age 30</a:t>
            </a:r>
            <a:endParaRPr lang="en-US" sz="5400" b="1" baseline="30000" dirty="0"/>
          </a:p>
        </p:txBody>
      </p:sp>
      <p:sp>
        <p:nvSpPr>
          <p:cNvPr id="10" name="Rectangle 9"/>
          <p:cNvSpPr/>
          <p:nvPr/>
        </p:nvSpPr>
        <p:spPr>
          <a:xfrm>
            <a:off x="609600" y="914400"/>
            <a:ext cx="7924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i="1" dirty="0" smtClean="0"/>
              <a:t>Completing School</a:t>
            </a:r>
          </a:p>
          <a:p>
            <a:pPr algn="ctr"/>
            <a:r>
              <a:rPr lang="en-US" sz="3200" i="1" dirty="0" smtClean="0"/>
              <a:t>Leaving Home</a:t>
            </a:r>
          </a:p>
          <a:p>
            <a:pPr algn="ctr"/>
            <a:r>
              <a:rPr lang="en-US" sz="3200" i="1" dirty="0" smtClean="0"/>
              <a:t>Getting Married</a:t>
            </a:r>
          </a:p>
          <a:p>
            <a:pPr algn="ctr"/>
            <a:r>
              <a:rPr lang="en-US" sz="3200" i="1" dirty="0" smtClean="0"/>
              <a:t>Having a Child</a:t>
            </a:r>
          </a:p>
          <a:p>
            <a:pPr algn="ctr"/>
            <a:r>
              <a:rPr lang="en-US" sz="3200" i="1" dirty="0" smtClean="0"/>
              <a:t>Becoming Financially Independent</a:t>
            </a:r>
            <a:endParaRPr lang="en-US" sz="32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152400"/>
            <a:ext cx="76962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00" dirty="0" smtClean="0">
                <a:solidFill>
                  <a:srgbClr val="FF0000"/>
                </a:solidFill>
              </a:rPr>
              <a:t>Adulthood Hurdles</a:t>
            </a:r>
            <a:endParaRPr lang="en-US" sz="4300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06453"/>
            <a:ext cx="8763000" cy="584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8600" y="3642479"/>
            <a:ext cx="4572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/>
              <a:t>1960</a:t>
            </a:r>
          </a:p>
          <a:p>
            <a:r>
              <a:rPr lang="en-US" sz="5400" b="1" baseline="30000" dirty="0" smtClean="0">
                <a:solidFill>
                  <a:srgbClr val="008000"/>
                </a:solidFill>
              </a:rPr>
              <a:t>77</a:t>
            </a:r>
            <a:r>
              <a:rPr lang="en-US" sz="5400" b="1" baseline="30000" dirty="0">
                <a:solidFill>
                  <a:srgbClr val="008000"/>
                </a:solidFill>
              </a:rPr>
              <a:t>%</a:t>
            </a:r>
            <a:r>
              <a:rPr lang="en-US" sz="5400" b="1" baseline="30000" dirty="0"/>
              <a:t> of women and </a:t>
            </a:r>
            <a:r>
              <a:rPr lang="en-US" sz="5400" b="1" baseline="30000" dirty="0">
                <a:solidFill>
                  <a:srgbClr val="008000"/>
                </a:solidFill>
              </a:rPr>
              <a:t>65%</a:t>
            </a:r>
            <a:r>
              <a:rPr lang="en-US" sz="5400" b="1" baseline="30000" dirty="0"/>
              <a:t> of men had reached all five by </a:t>
            </a:r>
            <a:r>
              <a:rPr lang="en-US" sz="5400" b="1" baseline="30000" dirty="0" smtClean="0"/>
              <a:t>  age </a:t>
            </a:r>
            <a:r>
              <a:rPr lang="en-US" sz="5400" b="1" baseline="30000" dirty="0"/>
              <a:t>30</a:t>
            </a:r>
            <a:endParaRPr lang="en-US" sz="5400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4800600" y="3614678"/>
            <a:ext cx="4343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/>
              <a:t>2010</a:t>
            </a:r>
          </a:p>
          <a:p>
            <a:r>
              <a:rPr lang="en-US" sz="5400" b="1" baseline="30000" dirty="0" smtClean="0">
                <a:solidFill>
                  <a:srgbClr val="FF0000"/>
                </a:solidFill>
              </a:rPr>
              <a:t>13%</a:t>
            </a:r>
            <a:r>
              <a:rPr lang="en-US" sz="5400" b="1" baseline="30000" dirty="0" smtClean="0"/>
              <a:t> of women and </a:t>
            </a:r>
            <a:r>
              <a:rPr lang="en-US" sz="5400" b="1" baseline="30000" dirty="0" smtClean="0">
                <a:solidFill>
                  <a:srgbClr val="FF0000"/>
                </a:solidFill>
              </a:rPr>
              <a:t>10%</a:t>
            </a:r>
            <a:r>
              <a:rPr lang="en-US" sz="5400" b="1" baseline="30000" dirty="0" smtClean="0"/>
              <a:t> of men had reached all five by  age 30</a:t>
            </a:r>
            <a:endParaRPr lang="en-US" sz="5400" b="1" baseline="30000" dirty="0"/>
          </a:p>
        </p:txBody>
      </p:sp>
      <p:sp>
        <p:nvSpPr>
          <p:cNvPr id="10" name="Rectangle 9"/>
          <p:cNvSpPr/>
          <p:nvPr/>
        </p:nvSpPr>
        <p:spPr>
          <a:xfrm>
            <a:off x="609600" y="914400"/>
            <a:ext cx="7924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i="1" dirty="0" smtClean="0"/>
              <a:t>Completing School</a:t>
            </a:r>
          </a:p>
          <a:p>
            <a:pPr algn="ctr"/>
            <a:r>
              <a:rPr lang="en-US" sz="3200" i="1" dirty="0" smtClean="0"/>
              <a:t>Leaving Home</a:t>
            </a:r>
          </a:p>
          <a:p>
            <a:pPr algn="ctr"/>
            <a:r>
              <a:rPr lang="en-US" sz="3200" i="1" dirty="0" smtClean="0"/>
              <a:t>Getting Married</a:t>
            </a:r>
          </a:p>
          <a:p>
            <a:pPr algn="ctr"/>
            <a:r>
              <a:rPr lang="en-US" sz="3200" i="1" dirty="0" smtClean="0"/>
              <a:t>Having a Child</a:t>
            </a:r>
          </a:p>
          <a:p>
            <a:pPr algn="ctr"/>
            <a:r>
              <a:rPr lang="en-US" sz="3200" i="1" dirty="0" smtClean="0"/>
              <a:t>Becoming Financially Independent</a:t>
            </a:r>
            <a:endParaRPr lang="en-US" sz="32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152400"/>
            <a:ext cx="76962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00" dirty="0" smtClean="0">
                <a:solidFill>
                  <a:srgbClr val="FF0000"/>
                </a:solidFill>
              </a:rPr>
              <a:t>Adulthood Hurdles</a:t>
            </a:r>
            <a:endParaRPr lang="en-US" sz="4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What’s our </a:t>
            </a:r>
            <a:r>
              <a:rPr lang="en-US" sz="6600" dirty="0" err="1" smtClean="0"/>
              <a:t>personna</a:t>
            </a:r>
            <a:r>
              <a:rPr lang="en-US" sz="6600" dirty="0" smtClean="0"/>
              <a:t>? 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sz="4800" dirty="0" err="1" smtClean="0"/>
              <a:t>Passe</a:t>
            </a:r>
            <a:r>
              <a:rPr lang="en-US" sz="4800" dirty="0" smtClean="0"/>
              <a:t>’? Present? Progressive?</a:t>
            </a:r>
          </a:p>
          <a:p>
            <a:r>
              <a:rPr lang="en-US" sz="4800" dirty="0" smtClean="0"/>
              <a:t>What companies and organizations fit into each category?</a:t>
            </a:r>
          </a:p>
          <a:p>
            <a:r>
              <a:rPr lang="en-US" sz="4800" dirty="0" smtClean="0"/>
              <a:t>What is our public image and presence?</a:t>
            </a:r>
          </a:p>
          <a:p>
            <a:r>
              <a:rPr lang="en-US" sz="4800" dirty="0" smtClean="0"/>
              <a:t>What would we have to change to be in the ideal category?</a:t>
            </a:r>
            <a:endParaRPr lang="en-US" sz="4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Engaging Youth in the Long-Term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organizations are “cool” or engaging to young people?</a:t>
            </a:r>
          </a:p>
          <a:p>
            <a:endParaRPr lang="en-US" dirty="0" smtClean="0"/>
          </a:p>
          <a:p>
            <a:r>
              <a:rPr lang="en-US" dirty="0" smtClean="0"/>
              <a:t>Would they describe Rotary that way or just a sponsor of beneficial programs?</a:t>
            </a:r>
          </a:p>
          <a:p>
            <a:endParaRPr lang="en-US" dirty="0" smtClean="0"/>
          </a:p>
          <a:p>
            <a:r>
              <a:rPr lang="en-US" dirty="0" smtClean="0"/>
              <a:t>How can we translate the fervor for youth sports or arts to Rotary clubs and their projects?</a:t>
            </a:r>
          </a:p>
          <a:p>
            <a:endParaRPr lang="en-US" dirty="0" smtClean="0"/>
          </a:p>
          <a:p>
            <a:r>
              <a:rPr lang="en-US" dirty="0" smtClean="0"/>
              <a:t>Why don’t past youth program participants want to join as adults?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r>
              <a:rPr lang="en-US" sz="5900" dirty="0" smtClean="0"/>
              <a:t>Making the Connection   to become a </a:t>
            </a:r>
            <a:r>
              <a:rPr lang="en-US" sz="5900" dirty="0" smtClean="0">
                <a:solidFill>
                  <a:srgbClr val="0000FF"/>
                </a:solidFill>
              </a:rPr>
              <a:t>Rotarian</a:t>
            </a:r>
            <a:r>
              <a:rPr lang="en-US" sz="5900" dirty="0" smtClean="0"/>
              <a:t> </a:t>
            </a:r>
            <a:endParaRPr lang="en-US" sz="5900" dirty="0"/>
          </a:p>
        </p:txBody>
      </p:sp>
      <p:sp>
        <p:nvSpPr>
          <p:cNvPr id="3" name="Rectangle 2"/>
          <p:cNvSpPr/>
          <p:nvPr/>
        </p:nvSpPr>
        <p:spPr>
          <a:xfrm>
            <a:off x="838200" y="2967335"/>
            <a:ext cx="78486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indent="-230188">
              <a:buFont typeface="Arial"/>
              <a:buChar char="•"/>
            </a:pPr>
            <a:r>
              <a:rPr lang="en-US" sz="3000" dirty="0" smtClean="0"/>
              <a:t>How long does it take to connect someone to Rotary </a:t>
            </a:r>
            <a:r>
              <a:rPr lang="en-US" sz="3000" i="1" dirty="0" smtClean="0">
                <a:solidFill>
                  <a:srgbClr val="3366FF"/>
                </a:solidFill>
              </a:rPr>
              <a:t>International</a:t>
            </a:r>
            <a:r>
              <a:rPr lang="en-US" sz="3000" dirty="0" smtClean="0"/>
              <a:t>? </a:t>
            </a:r>
          </a:p>
          <a:p>
            <a:pPr marL="230188" indent="-230188">
              <a:buFont typeface="Arial"/>
              <a:buChar char="•"/>
            </a:pPr>
            <a:r>
              <a:rPr lang="en-US" sz="3000" dirty="0" smtClean="0"/>
              <a:t>What creates the connection? </a:t>
            </a:r>
          </a:p>
          <a:p>
            <a:pPr marL="230188" indent="-230188">
              <a:buFont typeface="Arial"/>
              <a:buChar char="•"/>
            </a:pPr>
            <a:r>
              <a:rPr lang="en-US" sz="3000" dirty="0" smtClean="0"/>
              <a:t>How can I experience the greater world of Rotary?</a:t>
            </a:r>
            <a:endParaRPr lang="en-US" sz="3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6400" dirty="0" smtClean="0"/>
              <a:t>Service Projects</a:t>
            </a:r>
            <a:endParaRPr lang="en-US" sz="6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230188" lvl="0" indent="-230188">
              <a:spcBef>
                <a:spcPct val="0"/>
              </a:spcBef>
              <a:buFont typeface="Arial"/>
              <a:buChar char="•"/>
            </a:pPr>
            <a:r>
              <a:rPr lang="en-US" sz="2800" dirty="0" smtClean="0"/>
              <a:t>How would you plan, organize, and implement community service projects</a:t>
            </a:r>
          </a:p>
          <a:p>
            <a:pPr marL="687388" lvl="1" indent="-230188">
              <a:spcBef>
                <a:spcPct val="0"/>
              </a:spcBef>
              <a:buFont typeface="Arial"/>
              <a:buChar char="•"/>
            </a:pPr>
            <a:r>
              <a:rPr lang="en-US" sz="2800" dirty="0" smtClean="0"/>
              <a:t>Funder</a:t>
            </a:r>
          </a:p>
          <a:p>
            <a:pPr marL="687388" lvl="1" indent="-230188">
              <a:spcBef>
                <a:spcPct val="0"/>
              </a:spcBef>
              <a:buFont typeface="Arial"/>
              <a:buChar char="•"/>
            </a:pPr>
            <a:r>
              <a:rPr lang="en-US" sz="2800" dirty="0" smtClean="0"/>
              <a:t>Coordinator</a:t>
            </a:r>
          </a:p>
          <a:p>
            <a:pPr marL="687388" lvl="1" indent="-230188">
              <a:spcBef>
                <a:spcPct val="0"/>
              </a:spcBef>
              <a:buFont typeface="Arial"/>
              <a:buChar char="•"/>
            </a:pPr>
            <a:r>
              <a:rPr lang="en-US" sz="2800" dirty="0" smtClean="0"/>
              <a:t>Volunteer recruiter (external or internal)</a:t>
            </a:r>
          </a:p>
          <a:p>
            <a:pPr marL="687388" lvl="1" indent="-230188">
              <a:spcBef>
                <a:spcPct val="0"/>
              </a:spcBef>
              <a:buFont typeface="Arial"/>
              <a:buChar char="•"/>
            </a:pPr>
            <a:r>
              <a:rPr lang="en-US" sz="2800" dirty="0" smtClean="0"/>
              <a:t>Supporter of others’ efforts and projects</a:t>
            </a:r>
          </a:p>
          <a:p>
            <a:pPr marL="230188" indent="-230188">
              <a:spcBef>
                <a:spcPct val="0"/>
              </a:spcBef>
              <a:buFont typeface="Arial"/>
              <a:buChar char="•"/>
            </a:pPr>
            <a:r>
              <a:rPr lang="en-US" sz="2800" dirty="0" smtClean="0"/>
              <a:t>Community - leveraging them into the community for resources and volunteers</a:t>
            </a:r>
          </a:p>
          <a:p>
            <a:pPr marL="230188" indent="-230188">
              <a:spcBef>
                <a:spcPct val="0"/>
              </a:spcBef>
              <a:buFont typeface="Arial"/>
              <a:buChar char="•"/>
            </a:pPr>
            <a:r>
              <a:rPr lang="en-US" sz="2800" dirty="0" smtClean="0"/>
              <a:t>International projects </a:t>
            </a:r>
          </a:p>
          <a:p>
            <a:pPr marL="230188" indent="-230188">
              <a:spcBef>
                <a:spcPct val="0"/>
              </a:spcBef>
              <a:buFont typeface="Arial"/>
              <a:buChar char="•"/>
            </a:pPr>
            <a:r>
              <a:rPr lang="en-US" sz="2800" b="1" dirty="0" smtClean="0"/>
              <a:t>How do they connect? Create excitement? </a:t>
            </a:r>
            <a:endParaRPr lang="en-US" sz="2800" dirty="0" smtClean="0"/>
          </a:p>
          <a:p>
            <a:pPr marL="230188" indent="-230188">
              <a:spcBef>
                <a:spcPct val="0"/>
              </a:spcBef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Will you experiment? Will you accept others’ experiment?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When we meet? (clubs and district)</a:t>
            </a:r>
          </a:p>
          <a:p>
            <a:r>
              <a:rPr lang="en-US" dirty="0" smtClean="0"/>
              <a:t>How we meet? (meetings, social, service)</a:t>
            </a:r>
          </a:p>
          <a:p>
            <a:r>
              <a:rPr lang="en-US" dirty="0" smtClean="0"/>
              <a:t>Younger generations, rethinking institutions</a:t>
            </a:r>
          </a:p>
          <a:p>
            <a:r>
              <a:rPr lang="en-US" dirty="0" smtClean="0"/>
              <a:t>Committees or project teams</a:t>
            </a:r>
          </a:p>
          <a:p>
            <a:r>
              <a:rPr lang="en-US" dirty="0" smtClean="0"/>
              <a:t>One-to-one service projects (Amazon smiles)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Starting from Scratch</a:t>
            </a:r>
            <a:br>
              <a:rPr lang="en-US" dirty="0" smtClean="0"/>
            </a:br>
            <a:r>
              <a:rPr lang="en-US" sz="3333" dirty="0" smtClean="0"/>
              <a:t>(Six groups of 4 people)</a:t>
            </a:r>
            <a:br>
              <a:rPr lang="en-US" sz="3333" dirty="0" smtClean="0"/>
            </a:br>
            <a:r>
              <a:rPr lang="en-US" sz="3333" dirty="0" smtClean="0"/>
              <a:t>(15 minutes)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en-US" dirty="0" smtClean="0"/>
              <a:t>How would it be structured?</a:t>
            </a:r>
          </a:p>
          <a:p>
            <a:r>
              <a:rPr lang="en-US" dirty="0" smtClean="0"/>
              <a:t>How would you sustain it?</a:t>
            </a:r>
          </a:p>
          <a:p>
            <a:r>
              <a:rPr lang="en-US" dirty="0" smtClean="0"/>
              <a:t>How would you promote it?</a:t>
            </a:r>
          </a:p>
          <a:p>
            <a:r>
              <a:rPr lang="en-US" dirty="0" smtClean="0"/>
              <a:t>What kinds of projects would it do?</a:t>
            </a:r>
          </a:p>
          <a:p>
            <a:r>
              <a:rPr lang="en-US" dirty="0" smtClean="0"/>
              <a:t>How would you decide?</a:t>
            </a:r>
          </a:p>
          <a:p>
            <a:r>
              <a:rPr lang="en-US" dirty="0" smtClean="0"/>
              <a:t>How would you fund it?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 we be more flexible? </a:t>
            </a:r>
          </a:p>
          <a:p>
            <a:r>
              <a:rPr lang="en-US" dirty="0" smtClean="0"/>
              <a:t>Can we be more democratic in our leadership development and succession?</a:t>
            </a:r>
          </a:p>
          <a:p>
            <a:r>
              <a:rPr lang="en-US" dirty="0" smtClean="0"/>
              <a:t>Are prospective members seeking to belong to a prestigious organization or something else?</a:t>
            </a:r>
          </a:p>
          <a:p>
            <a:r>
              <a:rPr lang="en-US" dirty="0" smtClean="0"/>
              <a:t>Are we doing enough to create friendships? Is it helped or hindered by our weekly meetings?</a:t>
            </a:r>
          </a:p>
          <a:p>
            <a:r>
              <a:rPr lang="en-US" dirty="0" smtClean="0"/>
              <a:t>How can we engage more members in front-line community service activities?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District Leadership </a:t>
            </a:r>
            <a:br>
              <a:rPr lang="en-US" dirty="0" smtClean="0">
                <a:solidFill>
                  <a:srgbClr val="3366FF"/>
                </a:solidFill>
              </a:rPr>
            </a:br>
            <a:r>
              <a:rPr lang="en-US" dirty="0" smtClean="0">
                <a:solidFill>
                  <a:srgbClr val="3366FF"/>
                </a:solidFill>
              </a:rPr>
              <a:t>Challenges and Opportunities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have a group of people focused on internal funding (TRF).  What about external sources?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 we use engagement and networking (our roots) as key elements of our retention strategy?  (Membership committee)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we have a team of people exploring and developing an External Volunteer strategy?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District Leadership </a:t>
            </a:r>
            <a:br>
              <a:rPr lang="en-US" dirty="0" smtClean="0">
                <a:solidFill>
                  <a:srgbClr val="3366FF"/>
                </a:solidFill>
              </a:rPr>
            </a:br>
            <a:r>
              <a:rPr lang="en-US" dirty="0" smtClean="0">
                <a:solidFill>
                  <a:srgbClr val="3366FF"/>
                </a:solidFill>
              </a:rPr>
              <a:t>Challenges and Opportunities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If social media is identified as critically important, why isn’t there a team or even a contractual arrangement to develop and implement an Awareness (communications and PR) strategy? (piling it all on Debbie won’t work!)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Should we have a team of people develop a strategy to help clubs engage communities and provide local leadership in new and different ways?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we said…</a:t>
            </a:r>
            <a:br>
              <a:rPr lang="en-US" dirty="0" smtClean="0"/>
            </a:b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Who and how organized</a:t>
            </a:r>
          </a:p>
          <a:p>
            <a:pPr lvl="1"/>
            <a:r>
              <a:rPr lang="en-US" dirty="0" smtClean="0"/>
              <a:t>Like-minded people with shared values (around service, leadership, and friendship) </a:t>
            </a:r>
          </a:p>
          <a:p>
            <a:pPr lvl="1"/>
            <a:r>
              <a:rPr lang="en-US" dirty="0" smtClean="0"/>
              <a:t>Flexibility of engagement (meetings and beyond)</a:t>
            </a:r>
          </a:p>
          <a:p>
            <a:pPr lvl="1"/>
            <a:r>
              <a:rPr lang="en-US" dirty="0" smtClean="0"/>
              <a:t>Teams organized by interest areas</a:t>
            </a:r>
          </a:p>
          <a:p>
            <a:pPr lvl="1"/>
            <a:r>
              <a:rPr lang="en-US" dirty="0" smtClean="0"/>
              <a:t>Open membership (online and in-person) </a:t>
            </a:r>
          </a:p>
          <a:p>
            <a:pPr lvl="2"/>
            <a:r>
              <a:rPr lang="en-US" dirty="0" smtClean="0"/>
              <a:t>Self-defined engagement</a:t>
            </a:r>
          </a:p>
          <a:p>
            <a:pPr lvl="2"/>
            <a:r>
              <a:rPr lang="en-US" dirty="0" smtClean="0"/>
              <a:t>Results Based Management (outcome driven)</a:t>
            </a:r>
          </a:p>
          <a:p>
            <a:pPr lvl="1"/>
            <a:r>
              <a:rPr lang="en-US" dirty="0" smtClean="0"/>
              <a:t>Large central “Mother” (hub) club with smaller pods spiraling out from it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Regular communication </a:t>
            </a:r>
          </a:p>
          <a:p>
            <a:r>
              <a:rPr lang="en-US" dirty="0" smtClean="0"/>
              <a:t>Plan for growth (innovative ideas, new members, pursue funding, engaging projects)</a:t>
            </a:r>
          </a:p>
          <a:p>
            <a:r>
              <a:rPr lang="en-US" dirty="0" smtClean="0"/>
              <a:t>Identify community needs and address them</a:t>
            </a:r>
          </a:p>
          <a:p>
            <a:r>
              <a:rPr lang="en-US" dirty="0" smtClean="0"/>
              <a:t>ENGAGE people around the projects</a:t>
            </a:r>
          </a:p>
          <a:p>
            <a:r>
              <a:rPr lang="en-US" dirty="0" smtClean="0"/>
              <a:t>Network throughout community on projects and needs</a:t>
            </a:r>
          </a:p>
          <a:p>
            <a:r>
              <a:rPr lang="en-US" dirty="0" smtClean="0"/>
              <a:t>Focus on social/community goodwill and networking</a:t>
            </a:r>
          </a:p>
          <a:p>
            <a:r>
              <a:rPr lang="en-US" dirty="0" smtClean="0"/>
              <a:t>Decentralize the leadership roles and opportunities</a:t>
            </a:r>
          </a:p>
          <a:p>
            <a:r>
              <a:rPr lang="en-US" dirty="0" smtClean="0"/>
              <a:t>Visibly connect projects to mission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SOCIAL MEDIA</a:t>
            </a:r>
          </a:p>
          <a:p>
            <a:r>
              <a:rPr lang="en-US" dirty="0" smtClean="0"/>
              <a:t>Internal communication and education</a:t>
            </a:r>
          </a:p>
          <a:p>
            <a:r>
              <a:rPr lang="en-US" dirty="0" smtClean="0"/>
              <a:t>Community Focus Group for needs assessment</a:t>
            </a:r>
          </a:p>
          <a:p>
            <a:r>
              <a:rPr lang="en-US" dirty="0" smtClean="0"/>
              <a:t>Work of mouth invitations (networking)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 of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Projects fit needs of community</a:t>
            </a:r>
          </a:p>
          <a:p>
            <a:r>
              <a:rPr lang="en-US" dirty="0" smtClean="0"/>
              <a:t>Leverage membership’s strengths</a:t>
            </a:r>
          </a:p>
          <a:p>
            <a:r>
              <a:rPr lang="en-US" dirty="0" smtClean="0"/>
              <a:t>Build on team members’ interests</a:t>
            </a:r>
          </a:p>
          <a:p>
            <a:r>
              <a:rPr lang="en-US" dirty="0" smtClean="0"/>
              <a:t>Seek collaborative opportunities</a:t>
            </a:r>
          </a:p>
          <a:p>
            <a:r>
              <a:rPr lang="en-US" dirty="0" smtClean="0"/>
              <a:t>Based on Community Focus Group</a:t>
            </a:r>
          </a:p>
          <a:p>
            <a:r>
              <a:rPr lang="en-US" dirty="0" smtClean="0"/>
              <a:t>Connect communities and needs at local, national, and global levels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and tell stories that connect mission to serving needs and attracting funding</a:t>
            </a:r>
          </a:p>
          <a:p>
            <a:r>
              <a:rPr lang="en-US" dirty="0" smtClean="0"/>
              <a:t>Community resources </a:t>
            </a:r>
          </a:p>
          <a:p>
            <a:r>
              <a:rPr lang="en-US" dirty="0" smtClean="0"/>
              <a:t>Member resources (dues, gifts)</a:t>
            </a:r>
          </a:p>
          <a:p>
            <a:r>
              <a:rPr lang="en-US" dirty="0" smtClean="0"/>
              <a:t>Fund-raising</a:t>
            </a:r>
          </a:p>
          <a:p>
            <a:pPr lvl="1"/>
            <a:r>
              <a:rPr lang="en-US" dirty="0" smtClean="0"/>
              <a:t>Grants</a:t>
            </a:r>
          </a:p>
          <a:p>
            <a:pPr lvl="1"/>
            <a:r>
              <a:rPr lang="en-US" dirty="0" smtClean="0"/>
              <a:t>Corporate gifts</a:t>
            </a:r>
          </a:p>
          <a:p>
            <a:pPr lvl="1"/>
            <a:r>
              <a:rPr lang="en-US" dirty="0" smtClean="0"/>
              <a:t>Individual gifts</a:t>
            </a:r>
          </a:p>
          <a:p>
            <a:r>
              <a:rPr lang="en-US" dirty="0" smtClean="0"/>
              <a:t>Sponsorships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Circle of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a regenerating system in which program components are interrelated.  </a:t>
            </a:r>
          </a:p>
          <a:p>
            <a:r>
              <a:rPr lang="en-US" dirty="0" smtClean="0"/>
              <a:t>Each program area can, and should, feed and support the others</a:t>
            </a:r>
          </a:p>
          <a:p>
            <a:r>
              <a:rPr lang="en-US" dirty="0" smtClean="0"/>
              <a:t>Do we seek to create engagement (personal investment) or buy-in (the acceptance of something developed by others)?</a:t>
            </a:r>
          </a:p>
          <a:p>
            <a:r>
              <a:rPr lang="en-US" dirty="0" smtClean="0"/>
              <a:t>Is the reason you joined the same reason you stay </a:t>
            </a:r>
            <a:r>
              <a:rPr lang="en-US" smtClean="0"/>
              <a:t>today?  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586026"/>
          </a:xfrm>
        </p:spPr>
        <p:txBody>
          <a:bodyPr>
            <a:noAutofit/>
          </a:bodyPr>
          <a:lstStyle/>
          <a:p>
            <a:pPr algn="l"/>
            <a:r>
              <a:rPr lang="en-US" sz="4200" i="1" dirty="0" smtClean="0">
                <a:solidFill>
                  <a:srgbClr val="FF0000"/>
                </a:solidFill>
              </a:rPr>
              <a:t>Circle of Service</a:t>
            </a:r>
            <a:endParaRPr lang="en-US" sz="4200" i="1" dirty="0">
              <a:solidFill>
                <a:srgbClr val="FF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905000" y="1524000"/>
            <a:ext cx="5638800" cy="5029200"/>
          </a:xfrm>
          <a:prstGeom prst="ellipse">
            <a:avLst/>
          </a:prstGeom>
          <a:noFill/>
          <a:ln w="184150" cap="flat" cmpd="sng" algn="ctr">
            <a:solidFill>
              <a:srgbClr val="C70F0C">
                <a:alpha val="31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200400" y="586026"/>
            <a:ext cx="3048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IDEAS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Engaging Ideas to meet needs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3143072"/>
            <a:ext cx="4495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Century Schoolbook"/>
                <a:cs typeface="Century Schoolbook"/>
              </a:rPr>
              <a:t>COMMUNITY SERVICE</a:t>
            </a:r>
          </a:p>
          <a:p>
            <a:pPr algn="ctr"/>
            <a:r>
              <a:rPr lang="en-US" sz="2400" i="1" dirty="0" smtClean="0">
                <a:latin typeface="Century Schoolbook"/>
                <a:cs typeface="Century Schoolbook"/>
              </a:rPr>
              <a:t>FRIENDSHIP</a:t>
            </a:r>
          </a:p>
          <a:p>
            <a:pPr algn="ctr"/>
            <a:r>
              <a:rPr lang="en-US" sz="2400" i="1" dirty="0" smtClean="0">
                <a:latin typeface="Century Schoolbook"/>
                <a:cs typeface="Century Schoolbook"/>
              </a:rPr>
              <a:t>LEADERSHIP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86600" y="1981200"/>
            <a:ext cx="1905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000000"/>
                </a:solidFill>
              </a:rPr>
              <a:t>FUNDING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Internal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External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8400" y="4038600"/>
            <a:ext cx="2743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000000"/>
                </a:solidFill>
              </a:rPr>
              <a:t>MEMBER ENGAGEMENT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Commitment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Expanded Networks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Retention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0" y="4876800"/>
            <a:ext cx="28575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EXTERNAL 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VOLUNTEERS</a:t>
            </a:r>
            <a:endParaRPr lang="en-US" dirty="0" smtClean="0">
              <a:solidFill>
                <a:srgbClr val="000000"/>
              </a:solidFill>
            </a:endParaRP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Projects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Collaboration/Coordination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Recruiting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500" y="3077289"/>
            <a:ext cx="24003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AWARENESS</a:t>
            </a:r>
            <a:endParaRPr lang="en-US" dirty="0" smtClean="0">
              <a:solidFill>
                <a:srgbClr val="000000"/>
              </a:solidFill>
            </a:endParaRP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Targeted Speakers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Communications/ Social Media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Public Relations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6700" y="1295400"/>
            <a:ext cx="28575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COMMUNITY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RELATIONS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Local 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Intentional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1081</Words>
  <Application>Microsoft Macintosh PowerPoint</Application>
  <PresentationFormat>On-screen Show (4:3)</PresentationFormat>
  <Paragraphs>187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Rotary 6560 Visioning Session </vt:lpstr>
      <vt:lpstr>Starting from Scratch (Six groups of 4 people) (15 minutes) </vt:lpstr>
      <vt:lpstr>What we said… Structure</vt:lpstr>
      <vt:lpstr>Sustainability</vt:lpstr>
      <vt:lpstr>Promote</vt:lpstr>
      <vt:lpstr>What kind of projects</vt:lpstr>
      <vt:lpstr>Funding</vt:lpstr>
      <vt:lpstr>Circle of Service</vt:lpstr>
      <vt:lpstr>Circle of Service</vt:lpstr>
      <vt:lpstr>Blue denotes the areas where we have gaps</vt:lpstr>
      <vt:lpstr>Membership Strata</vt:lpstr>
      <vt:lpstr>Intentionality</vt:lpstr>
      <vt:lpstr>PowerPoint Presentation</vt:lpstr>
      <vt:lpstr>PowerPoint Presentation</vt:lpstr>
      <vt:lpstr>What’s our personna? </vt:lpstr>
      <vt:lpstr>Engaging Youth in the Long-Term</vt:lpstr>
      <vt:lpstr>Making the Connection   to become a Rotarian </vt:lpstr>
      <vt:lpstr>Service Projects</vt:lpstr>
      <vt:lpstr>Institutional Framework</vt:lpstr>
      <vt:lpstr>Key Observations</vt:lpstr>
      <vt:lpstr>District Leadership  Challenges and Opportunities</vt:lpstr>
      <vt:lpstr>District Leadership  Challenges and Opportunities</vt:lpstr>
    </vt:vector>
  </TitlesOfParts>
  <Company>ReThink!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Rotary 6560 Visioning Session </dc:title>
  <dc:creator>Phillip Anderson</dc:creator>
  <cp:lastModifiedBy>Katie Smardo</cp:lastModifiedBy>
  <cp:revision>4</cp:revision>
  <dcterms:created xsi:type="dcterms:W3CDTF">2016-10-07T02:40:45Z</dcterms:created>
  <dcterms:modified xsi:type="dcterms:W3CDTF">2016-10-07T02:57:55Z</dcterms:modified>
</cp:coreProperties>
</file>